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Pretendard" panose="020B0600000101010101" charset="-127"/>
      <p:regular r:id="rId12"/>
      <p:bold r:id="rId13"/>
    </p:embeddedFont>
    <p:embeddedFont>
      <p:font typeface="Noto Sans KR" panose="020B0600000101010101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3ED4B7"/>
    <a:srgbClr val="A2D368"/>
    <a:srgbClr val="FFC000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702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968259" y="617358"/>
            <a:ext cx="5931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kern="0" dirty="0" smtClean="0">
                <a:solidFill>
                  <a:prstClr val="white"/>
                </a:solidFill>
              </a:rPr>
              <a:t>PROJECT</a:t>
            </a:r>
          </a:p>
          <a:p>
            <a:r>
              <a:rPr lang="en-US" altLang="ko-KR" sz="5400" b="1" i="1" kern="0" dirty="0" smtClean="0">
                <a:solidFill>
                  <a:prstClr val="white"/>
                </a:solidFill>
              </a:rPr>
              <a:t>MANAGEMENT</a:t>
            </a:r>
          </a:p>
          <a:p>
            <a:r>
              <a:rPr lang="en-US" altLang="ko-KR" sz="5400" b="1" i="1" kern="0" dirty="0" smtClean="0">
                <a:solidFill>
                  <a:prstClr val="white"/>
                </a:solidFill>
              </a:rPr>
              <a:t>SYSTEM 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 smtClean="0">
                <a:solidFill>
                  <a:schemeClr val="bg1"/>
                </a:solidFill>
              </a:rPr>
              <a:t>2023/12/01  </a:t>
            </a:r>
            <a:r>
              <a:rPr lang="ko-KR" altLang="en-US" b="1" i="1" dirty="0" smtClean="0">
                <a:solidFill>
                  <a:schemeClr val="bg1"/>
                </a:solidFill>
              </a:rPr>
              <a:t>중앙 </a:t>
            </a:r>
            <a:r>
              <a:rPr lang="en-US" altLang="ko-KR" b="1" i="1" dirty="0" smtClean="0">
                <a:solidFill>
                  <a:schemeClr val="bg1"/>
                </a:solidFill>
              </a:rPr>
              <a:t>1</a:t>
            </a:r>
            <a:r>
              <a:rPr lang="ko-KR" altLang="en-US" b="1" i="1" dirty="0" smtClean="0">
                <a:solidFill>
                  <a:schemeClr val="bg1"/>
                </a:solidFill>
              </a:rPr>
              <a:t>조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16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규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8945880" y="711858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 smtClean="0">
                <a:solidFill>
                  <a:schemeClr val="bg1"/>
                </a:solidFill>
              </a:rPr>
              <a:t>중앙 </a:t>
            </a:r>
            <a:r>
              <a:rPr lang="en-US" altLang="ko-KR" b="1" i="1" dirty="0" smtClean="0">
                <a:solidFill>
                  <a:schemeClr val="bg1"/>
                </a:solidFill>
              </a:rPr>
              <a:t>1</a:t>
            </a:r>
            <a:r>
              <a:rPr lang="ko-KR" altLang="en-US" b="1" i="1" dirty="0" smtClean="0">
                <a:solidFill>
                  <a:schemeClr val="bg1"/>
                </a:solidFill>
              </a:rPr>
              <a:t>조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270918" y="291725"/>
            <a:ext cx="7650163" cy="706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  <a:endParaRPr lang="ko-KR" alt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02700" y="1923323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글씨체</a:t>
            </a:r>
            <a:r>
              <a:rPr lang="ko-KR" altLang="en-US" baseline="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aseline="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: Noto Sans KR</a:t>
            </a:r>
            <a:endParaRPr lang="en-US" altLang="ko-KR" baseline="0" dirty="0"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 marL="0" indent="0">
              <a:buNone/>
            </a:pPr>
            <a:r>
              <a:rPr lang="ko-KR" altLang="en-US" baseline="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폰트 크기 </a:t>
            </a:r>
            <a:r>
              <a:rPr lang="en-US" altLang="ko-KR" baseline="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: 18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402700" y="2649375"/>
            <a:ext cx="7379592" cy="1760544"/>
            <a:chOff x="402700" y="4428298"/>
            <a:chExt cx="7379592" cy="1760544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B43B0010-1DBB-4324-8010-0DA8B3DB4CE4}"/>
                </a:ext>
              </a:extLst>
            </p:cNvPr>
            <p:cNvSpPr/>
            <p:nvPr userDrawn="1"/>
          </p:nvSpPr>
          <p:spPr>
            <a:xfrm>
              <a:off x="1898452" y="4797630"/>
              <a:ext cx="1396584" cy="13912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312DBE2-CF23-48AF-9D69-813C9EC46211}"/>
                </a:ext>
              </a:extLst>
            </p:cNvPr>
            <p:cNvSpPr/>
            <p:nvPr userDrawn="1"/>
          </p:nvSpPr>
          <p:spPr>
            <a:xfrm>
              <a:off x="3394204" y="4797630"/>
              <a:ext cx="1396584" cy="1391212"/>
            </a:xfrm>
            <a:prstGeom prst="rect">
              <a:avLst/>
            </a:prstGeom>
            <a:solidFill>
              <a:srgbClr val="3ED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E27F3BB5-1DAE-4B09-B3B9-5D4B4AE5BF9D}"/>
                </a:ext>
              </a:extLst>
            </p:cNvPr>
            <p:cNvSpPr/>
            <p:nvPr userDrawn="1"/>
          </p:nvSpPr>
          <p:spPr>
            <a:xfrm>
              <a:off x="4889956" y="4797630"/>
              <a:ext cx="1396584" cy="1391212"/>
            </a:xfrm>
            <a:prstGeom prst="rect">
              <a:avLst/>
            </a:prstGeom>
            <a:solidFill>
              <a:srgbClr val="A2D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641A50CA-56CF-4574-B75E-1F94AB9F5996}"/>
                </a:ext>
              </a:extLst>
            </p:cNvPr>
            <p:cNvSpPr/>
            <p:nvPr userDrawn="1"/>
          </p:nvSpPr>
          <p:spPr>
            <a:xfrm>
              <a:off x="6385708" y="4797630"/>
              <a:ext cx="1396584" cy="13912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641A50CA-56CF-4574-B75E-1F94AB9F5996}"/>
                </a:ext>
              </a:extLst>
            </p:cNvPr>
            <p:cNvSpPr/>
            <p:nvPr userDrawn="1"/>
          </p:nvSpPr>
          <p:spPr>
            <a:xfrm>
              <a:off x="402700" y="4797630"/>
              <a:ext cx="1396584" cy="13912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02700" y="4428298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사용 가능한 색상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048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업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  <a:endParaRPr lang="ko-KR" altLang="en-US" sz="1400" b="1" i="1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 smtClean="0"/>
              <a:t>관리자 설정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팀장 권한 설정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 smtClean="0"/>
              <a:t>프로젝트 생성 승인 프로세스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682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076324" y="2214184"/>
            <a:ext cx="5931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i="1" dirty="0" smtClean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en-US" altLang="ko-KR" sz="5400" b="1" i="1" baseline="0" dirty="0" smtClean="0">
                <a:solidFill>
                  <a:schemeClr val="bg1"/>
                </a:solidFill>
                <a:latin typeface="+mj-ea"/>
                <a:ea typeface="+mj-ea"/>
              </a:rPr>
              <a:t> YOU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 smtClean="0">
                <a:solidFill>
                  <a:schemeClr val="bg1"/>
                </a:solidFill>
              </a:rPr>
              <a:t>2023/12/01  </a:t>
            </a:r>
            <a:r>
              <a:rPr lang="ko-KR" altLang="en-US" b="1" i="1" dirty="0" smtClean="0">
                <a:solidFill>
                  <a:schemeClr val="bg1"/>
                </a:solidFill>
              </a:rPr>
              <a:t>중앙 </a:t>
            </a:r>
            <a:r>
              <a:rPr lang="en-US" altLang="ko-KR" b="1" i="1" dirty="0" smtClean="0">
                <a:solidFill>
                  <a:schemeClr val="bg1"/>
                </a:solidFill>
              </a:rPr>
              <a:t>1</a:t>
            </a:r>
            <a:r>
              <a:rPr lang="ko-KR" altLang="en-US" b="1" i="1" dirty="0" smtClean="0">
                <a:solidFill>
                  <a:schemeClr val="bg1"/>
                </a:solidFill>
              </a:rPr>
              <a:t>조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4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305309" y="6206721"/>
            <a:ext cx="630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21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3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726753" y="1449626"/>
            <a:ext cx="992458" cy="602166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400" b="1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064038" y="3216853"/>
            <a:ext cx="1297257" cy="602166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413122" y="3216853"/>
            <a:ext cx="1297257" cy="602166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762206" y="3216853"/>
            <a:ext cx="1297257" cy="602166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16740" y="4603330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일정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댓글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65824" y="4603330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일정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댓글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67656" y="4603330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신규 프로젝트 생성 신청 건수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/>
          <p:cNvCxnSpPr>
            <a:stCxn id="4" idx="2"/>
            <a:endCxn id="9" idx="0"/>
          </p:cNvCxnSpPr>
          <p:nvPr/>
        </p:nvCxnSpPr>
        <p:spPr>
          <a:xfrm>
            <a:off x="2712667" y="3819019"/>
            <a:ext cx="0" cy="784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5" idx="2"/>
          </p:cNvCxnSpPr>
          <p:nvPr/>
        </p:nvCxnSpPr>
        <p:spPr>
          <a:xfrm>
            <a:off x="6061751" y="3819019"/>
            <a:ext cx="1" cy="7917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  <a:endCxn id="8" idx="0"/>
          </p:cNvCxnSpPr>
          <p:nvPr/>
        </p:nvCxnSpPr>
        <p:spPr>
          <a:xfrm>
            <a:off x="9410835" y="3819019"/>
            <a:ext cx="0" cy="784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" idx="2"/>
            <a:endCxn id="5" idx="0"/>
          </p:cNvCxnSpPr>
          <p:nvPr/>
        </p:nvCxnSpPr>
        <p:spPr>
          <a:xfrm rot="16200000" flipH="1">
            <a:off x="4059836" y="1214937"/>
            <a:ext cx="1165061" cy="2838769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3" idx="2"/>
            <a:endCxn id="6" idx="0"/>
          </p:cNvCxnSpPr>
          <p:nvPr/>
        </p:nvCxnSpPr>
        <p:spPr>
          <a:xfrm rot="16200000" flipH="1">
            <a:off x="5734378" y="-459605"/>
            <a:ext cx="1165061" cy="618785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3" idx="2"/>
            <a:endCxn id="4" idx="0"/>
          </p:cNvCxnSpPr>
          <p:nvPr/>
        </p:nvCxnSpPr>
        <p:spPr>
          <a:xfrm rot="5400000">
            <a:off x="2385295" y="2379165"/>
            <a:ext cx="1165061" cy="51031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178274" y="1360824"/>
            <a:ext cx="3787550" cy="77976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재연결되어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새로운 알림 수신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가능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사용자의 권한에 따라 수신할 수 있는 알림이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다름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7" name="직선 연결선 16"/>
          <p:cNvCxnSpPr>
            <a:stCxn id="3" idx="3"/>
            <a:endCxn id="16" idx="1"/>
          </p:cNvCxnSpPr>
          <p:nvPr/>
        </p:nvCxnSpPr>
        <p:spPr>
          <a:xfrm>
            <a:off x="3719211" y="1750709"/>
            <a:ext cx="4590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966924" y="1235368"/>
            <a:ext cx="2798403" cy="103067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       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관  리  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3" name="구부러진 연결선 22"/>
          <p:cNvCxnSpPr/>
          <p:nvPr/>
        </p:nvCxnSpPr>
        <p:spPr>
          <a:xfrm flipV="1">
            <a:off x="7306491" y="1550126"/>
            <a:ext cx="1660433" cy="45284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8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12133" y="1299221"/>
            <a:ext cx="1297257" cy="602166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클라이언트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799738" y="1299221"/>
            <a:ext cx="1297257" cy="602166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서버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787345" y="1299221"/>
            <a:ext cx="1297257" cy="602166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브로커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460761" y="4862094"/>
            <a:ext cx="3987604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6438250" y="4950110"/>
            <a:ext cx="3987606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" idx="2"/>
          </p:cNvCxnSpPr>
          <p:nvPr/>
        </p:nvCxnSpPr>
        <p:spPr>
          <a:xfrm>
            <a:off x="2460762" y="1901387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527341" y="3483433"/>
            <a:ext cx="2999241" cy="133651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Noto Sans KR" panose="020B0600000101010101" charset="-127"/>
                <a:ea typeface="Noto Sans KR" panose="020B0600000101010101" charset="-127"/>
              </a:rPr>
              <a:t>SEND</a:t>
            </a: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/queue/approve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/queue/meet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/queue/rep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comt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queue/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prj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04829" y="4477407"/>
            <a:ext cx="2824455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6448365" y="6377783"/>
            <a:ext cx="3987607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460761" y="6448042"/>
            <a:ext cx="3977489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244671" y="5905079"/>
            <a:ext cx="1124722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52192" y="5157405"/>
            <a:ext cx="1419480" cy="124712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27338" y="2044642"/>
            <a:ext cx="1419477" cy="124983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460761" y="3340177"/>
            <a:ext cx="3987604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7072" y="2322471"/>
            <a:ext cx="17936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프로젝트 생성 승인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r"/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r"/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r"/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r"/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신규 프로젝트 생성 신청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438250" y="1901387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435972" y="1901387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7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296" y="2208793"/>
            <a:ext cx="2799351" cy="21184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54" y="2645391"/>
            <a:ext cx="2897795" cy="25063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30580" y="4329281"/>
            <a:ext cx="3092197" cy="29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회의 일정 클릭 시 회의록 캘린더 페이지로 이동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64" y="5041118"/>
            <a:ext cx="6521455" cy="14552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28439" y="5125181"/>
            <a:ext cx="5010247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답글 알림 클릭 시 해당 </a:t>
            </a:r>
            <a:r>
              <a:rPr lang="ko-KR" altLang="en-US" sz="1000" dirty="0" err="1" smtClean="0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 등록된 답글 한번에 확인 가능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답글 클릭해 확인 시 </a:t>
            </a:r>
            <a:r>
              <a:rPr lang="en-US" altLang="ko-KR" sz="1000" dirty="0" err="1" smtClean="0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000" dirty="0" smtClean="0">
                <a:latin typeface="Noto Sans KR" panose="020B0600000101010101" charset="-127"/>
                <a:ea typeface="Noto Sans KR" panose="020B0600000101010101" charset="-127"/>
              </a:rPr>
              <a:t>N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으로 변경되면서 알림 사라짐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5280" y="5376338"/>
            <a:ext cx="34901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답글 알림 클릭 시 해당 </a:t>
            </a:r>
            <a:r>
              <a:rPr lang="ko-KR" altLang="en-US" sz="1000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 팝업으로 표출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등록되어 있는 댓글의 </a:t>
            </a:r>
            <a:r>
              <a:rPr lang="en-US" altLang="ko-KR" sz="1000" dirty="0" err="1" smtClean="0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모두 </a:t>
            </a:r>
            <a:r>
              <a:rPr lang="en-US" altLang="ko-KR" sz="1000" dirty="0" smtClean="0">
                <a:latin typeface="Noto Sans KR" panose="020B0600000101010101" charset="-127"/>
                <a:ea typeface="Noto Sans KR" panose="020B0600000101010101" charset="-127"/>
              </a:rPr>
              <a:t>N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으로 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변경되면서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해당 </a:t>
            </a:r>
            <a:r>
              <a:rPr lang="ko-KR" altLang="en-US" sz="1000" dirty="0" err="1" smtClean="0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 대한 알림 사라짐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" y="1248666"/>
            <a:ext cx="2493154" cy="3296361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2569029" y="1985554"/>
            <a:ext cx="2203268" cy="75764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2567031" y="3443403"/>
            <a:ext cx="5818249" cy="1509548"/>
          </a:xfrm>
          <a:prstGeom prst="bentConnector3">
            <a:avLst>
              <a:gd name="adj1" fmla="val 187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endCxn id="6" idx="1"/>
          </p:cNvCxnSpPr>
          <p:nvPr/>
        </p:nvCxnSpPr>
        <p:spPr>
          <a:xfrm rot="5400000">
            <a:off x="-912216" y="4163471"/>
            <a:ext cx="3123362" cy="87202"/>
          </a:xfrm>
          <a:prstGeom prst="bentConnector4">
            <a:avLst>
              <a:gd name="adj1" fmla="val 150"/>
              <a:gd name="adj2" fmla="val 3621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824203" y="1242666"/>
            <a:ext cx="6161243" cy="63850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계정 접속 시</a:t>
            </a:r>
            <a:endParaRPr lang="en-US" altLang="ko-KR" sz="11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당일 회의 일정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알림 기능 제공</a:t>
            </a:r>
            <a:endParaRPr lang="en-US" altLang="ko-KR" sz="11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7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-8709" y="374267"/>
            <a:ext cx="4954920" cy="59777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ko-KR" altLang="en-US" sz="11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계정 접속 시</a:t>
            </a:r>
            <a:endParaRPr lang="en-US" altLang="ko-KR" sz="110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학생 계정에서 기본으로 제공되는 당일 회의 일정</a:t>
            </a:r>
            <a:r>
              <a:rPr lang="en-US" altLang="ko-KR" sz="11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sz="11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댓글 알림 기능 외에 </a:t>
            </a:r>
            <a:r>
              <a:rPr lang="ko-KR" altLang="en-US" sz="1100" b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r>
              <a:rPr lang="ko-KR" altLang="en-US" sz="11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기능 추가 제공</a:t>
            </a:r>
            <a:endParaRPr lang="en-US" altLang="ko-KR" sz="110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24203" y="6213808"/>
            <a:ext cx="484895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프로젝트 승인 알림 클릭 시 프로젝트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프로젝트 단계 프로파일 페이지로 이동</a:t>
            </a:r>
            <a:endParaRPr lang="en-US" altLang="ko-KR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211" y="3008806"/>
            <a:ext cx="4555492" cy="306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3" y="1797699"/>
            <a:ext cx="2934470" cy="3845426"/>
          </a:xfrm>
          <a:prstGeom prst="rect">
            <a:avLst/>
          </a:prstGeom>
        </p:spPr>
      </p:pic>
      <p:cxnSp>
        <p:nvCxnSpPr>
          <p:cNvPr id="7" name="꺾인 연결선 6"/>
          <p:cNvCxnSpPr>
            <a:endCxn id="5" idx="0"/>
          </p:cNvCxnSpPr>
          <p:nvPr/>
        </p:nvCxnSpPr>
        <p:spPr>
          <a:xfrm>
            <a:off x="3609024" y="2724024"/>
            <a:ext cx="4576933" cy="28478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4203" y="1242666"/>
            <a:ext cx="6161243" cy="85930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계정 접속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 계정에서 기본으로 제공되는 당일 회의 일정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댓글 알림 기능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외에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생성 승인 알림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기능 추가 제공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95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726" y="2492209"/>
            <a:ext cx="7416381" cy="21854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61551" y="4865716"/>
            <a:ext cx="4848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프로젝트 생성 신청 알림 클릭 시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승인 처리 가능한 관리자 설정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프로젝트 관리 페이지로 이동</a:t>
            </a:r>
            <a:endParaRPr lang="en-US" altLang="ko-KR" sz="1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39" y="1672319"/>
            <a:ext cx="2921622" cy="384542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824203" y="1242666"/>
            <a:ext cx="6161243" cy="67322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관리자</a:t>
            </a:r>
            <a:r>
              <a:rPr lang="en-US" altLang="ko-KR" sz="1100" dirty="0"/>
              <a:t>(Admin) </a:t>
            </a:r>
            <a:r>
              <a:rPr lang="ko-KR" altLang="en-US" sz="1100" dirty="0"/>
              <a:t>계정 접속 시 </a:t>
            </a:r>
            <a:r>
              <a:rPr lang="ko-KR" altLang="en-US" sz="1100" dirty="0" err="1"/>
              <a:t>미승인</a:t>
            </a:r>
            <a:r>
              <a:rPr lang="ko-KR" altLang="en-US" sz="1100" dirty="0"/>
              <a:t> 상태인 프로젝트 생성 신청 건수 알림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해당 알림 클릭 시 프로젝트 관리 페이지로 이동</a:t>
            </a:r>
            <a:endParaRPr lang="en-US" altLang="ko-KR" sz="1100" dirty="0"/>
          </a:p>
        </p:txBody>
      </p:sp>
      <p:cxnSp>
        <p:nvCxnSpPr>
          <p:cNvPr id="10" name="꺾인 연결선 9"/>
          <p:cNvCxnSpPr/>
          <p:nvPr/>
        </p:nvCxnSpPr>
        <p:spPr>
          <a:xfrm>
            <a:off x="2447109" y="2534194"/>
            <a:ext cx="1419497" cy="1050755"/>
          </a:xfrm>
          <a:prstGeom prst="bentConnector3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smtClean="0"/>
              <a:t>캘린더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45014" y="1735867"/>
            <a:ext cx="2107578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프로젝트 캘린더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11238" y="1735868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b="1" dirty="0" err="1" smtClean="0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445014" y="3358369"/>
            <a:ext cx="2107578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11238" y="3358369"/>
            <a:ext cx="6271630" cy="9460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해당 프로젝트에 등록된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45014" y="5324704"/>
            <a:ext cx="2107578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이벤트 클릭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11238" y="5324705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전체 프로젝트 기간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이벤트 클릭 시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해당 프로젝트의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b="1" dirty="0" smtClean="0">
                <a:latin typeface="Noto Sans KR" panose="020B0600000101010101" charset="-127"/>
                <a:ea typeface="Noto Sans KR" panose="020B0600000101010101" charset="-127"/>
              </a:rPr>
              <a:t>Home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화면으로 이동</a:t>
            </a:r>
            <a:endParaRPr lang="en-US" altLang="ko-KR" sz="1100" b="1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화살표 연결선 9"/>
          <p:cNvCxnSpPr>
            <a:stCxn id="4" idx="2"/>
            <a:endCxn id="6" idx="0"/>
          </p:cNvCxnSpPr>
          <p:nvPr/>
        </p:nvCxnSpPr>
        <p:spPr>
          <a:xfrm>
            <a:off x="2498803" y="2338033"/>
            <a:ext cx="0" cy="10203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2"/>
            <a:endCxn id="8" idx="0"/>
          </p:cNvCxnSpPr>
          <p:nvPr/>
        </p:nvCxnSpPr>
        <p:spPr>
          <a:xfrm>
            <a:off x="2498803" y="3960535"/>
            <a:ext cx="0" cy="13641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4" idx="3"/>
            <a:endCxn id="5" idx="1"/>
          </p:cNvCxnSpPr>
          <p:nvPr/>
        </p:nvCxnSpPr>
        <p:spPr>
          <a:xfrm>
            <a:off x="3552592" y="2036950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552592" y="3659451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552591" y="5627178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392</Words>
  <Application>Microsoft Office PowerPoint</Application>
  <PresentationFormat>와이드스크린</PresentationFormat>
  <Paragraphs>83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Pretendard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29</cp:revision>
  <dcterms:created xsi:type="dcterms:W3CDTF">2023-11-23T03:12:46Z</dcterms:created>
  <dcterms:modified xsi:type="dcterms:W3CDTF">2023-11-23T08:46:31Z</dcterms:modified>
</cp:coreProperties>
</file>